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4902200" cy="49911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1257300" y="939800"/>
            <a:ext cx="0" cy="431800"/>
          </a:xfrm>
          <a:prstGeom prst="line"/>
          <a:ln w="12700">
            <a:prstDash val="dash"/>
          </a:ln>
        </p:spPr>
        <p:style>
          <a:lnRef idx="1">
            <a:srgbClr val="80808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1257300" y="1409700"/>
            <a:ext cx="0" cy="50799"/>
          </a:xfrm>
          <a:prstGeom prst="line"/>
          <a:ln w="12700">
            <a:prstDash val="dash"/>
          </a:ln>
        </p:spPr>
        <p:style>
          <a:lnRef idx="1">
            <a:srgbClr val="80808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1257300" y="1866900"/>
            <a:ext cx="0" cy="50800"/>
          </a:xfrm>
          <a:prstGeom prst="line"/>
          <a:ln w="12700">
            <a:prstDash val="dash"/>
          </a:ln>
        </p:spPr>
        <p:style>
          <a:lnRef idx="1">
            <a:srgbClr val="808080"/>
          </a:lnRef>
          <a:fillRef idx="0"/>
          <a:effectRef idx="0"/>
          <a:fontRef idx="none"/>
        </p:style>
      </p:cxnSp>
      <p:cxnSp>
        <p:nvCxnSpPr>
          <p:cNvPr id="6" name=""/>
          <p:cNvCxnSpPr/>
          <p:nvPr/>
        </p:nvCxnSpPr>
        <p:spPr>
          <a:xfrm>
            <a:off x="1257300" y="1955800"/>
            <a:ext cx="0" cy="3492500"/>
          </a:xfrm>
          <a:prstGeom prst="line"/>
          <a:ln w="12700">
            <a:prstDash val="dash"/>
          </a:ln>
        </p:spPr>
        <p:style>
          <a:lnRef idx="1">
            <a:srgbClr val="808080"/>
          </a:lnRef>
          <a:fillRef idx="0"/>
          <a:effectRef idx="0"/>
          <a:fontRef idx="none"/>
        </p:style>
      </p:cxnSp>
      <p:cxnSp>
        <p:nvCxnSpPr>
          <p:cNvPr id="7" name=""/>
          <p:cNvCxnSpPr/>
          <p:nvPr/>
        </p:nvCxnSpPr>
        <p:spPr>
          <a:xfrm>
            <a:off x="2908300" y="939800"/>
            <a:ext cx="0" cy="1511299"/>
          </a:xfrm>
          <a:prstGeom prst="line"/>
          <a:ln w="12700">
            <a:prstDash val="dash"/>
          </a:ln>
        </p:spPr>
        <p:style>
          <a:lnRef idx="1">
            <a:srgbClr val="808080"/>
          </a:lnRef>
          <a:fillRef idx="0"/>
          <a:effectRef idx="0"/>
          <a:fontRef idx="none"/>
        </p:style>
      </p:cxnSp>
      <p:cxnSp>
        <p:nvCxnSpPr>
          <p:cNvPr id="8" name=""/>
          <p:cNvCxnSpPr/>
          <p:nvPr/>
        </p:nvCxnSpPr>
        <p:spPr>
          <a:xfrm>
            <a:off x="2908300" y="2654300"/>
            <a:ext cx="0" cy="190499"/>
          </a:xfrm>
          <a:prstGeom prst="line"/>
          <a:ln w="12700">
            <a:prstDash val="dash"/>
          </a:ln>
        </p:spPr>
        <p:style>
          <a:lnRef idx="1">
            <a:srgbClr val="808080"/>
          </a:lnRef>
          <a:fillRef idx="0"/>
          <a:effectRef idx="0"/>
          <a:fontRef idx="none"/>
        </p:style>
      </p:cxnSp>
      <p:cxnSp>
        <p:nvCxnSpPr>
          <p:cNvPr id="9" name=""/>
          <p:cNvCxnSpPr/>
          <p:nvPr/>
        </p:nvCxnSpPr>
        <p:spPr>
          <a:xfrm>
            <a:off x="2908300" y="3048000"/>
            <a:ext cx="0" cy="838199"/>
          </a:xfrm>
          <a:prstGeom prst="line"/>
          <a:ln w="12700">
            <a:prstDash val="dash"/>
          </a:ln>
        </p:spPr>
        <p:style>
          <a:lnRef idx="1">
            <a:srgbClr val="808080"/>
          </a:lnRef>
          <a:fillRef idx="0"/>
          <a:effectRef idx="0"/>
          <a:fontRef idx="none"/>
        </p:style>
      </p:cxnSp>
      <p:cxnSp>
        <p:nvCxnSpPr>
          <p:cNvPr id="10" name=""/>
          <p:cNvCxnSpPr/>
          <p:nvPr/>
        </p:nvCxnSpPr>
        <p:spPr>
          <a:xfrm>
            <a:off x="2908300" y="4089400"/>
            <a:ext cx="0" cy="1054099"/>
          </a:xfrm>
          <a:prstGeom prst="line"/>
          <a:ln w="12700">
            <a:prstDash val="dash"/>
          </a:ln>
        </p:spPr>
        <p:style>
          <a:lnRef idx="1">
            <a:srgbClr val="808080"/>
          </a:lnRef>
          <a:fillRef idx="0"/>
          <a:effectRef idx="0"/>
          <a:fontRef idx="none"/>
        </p:style>
      </p:cxnSp>
      <p:cxnSp>
        <p:nvCxnSpPr>
          <p:cNvPr id="11" name=""/>
          <p:cNvCxnSpPr/>
          <p:nvPr/>
        </p:nvCxnSpPr>
        <p:spPr>
          <a:xfrm>
            <a:off x="2908300" y="5346700"/>
            <a:ext cx="0" cy="101600"/>
          </a:xfrm>
          <a:prstGeom prst="line"/>
          <a:ln w="12700">
            <a:prstDash val="dash"/>
          </a:ln>
        </p:spPr>
        <p:style>
          <a:lnRef idx="1">
            <a:srgbClr val="808080"/>
          </a:lnRef>
          <a:fillRef idx="0"/>
          <a:effectRef idx="0"/>
          <a:fontRef idx="none"/>
        </p:style>
      </p:cxnSp>
      <p:cxnSp>
        <p:nvCxnSpPr>
          <p:cNvPr id="12" name=""/>
          <p:cNvCxnSpPr/>
          <p:nvPr/>
        </p:nvCxnSpPr>
        <p:spPr>
          <a:xfrm>
            <a:off x="4572000" y="939800"/>
            <a:ext cx="0" cy="4508500"/>
          </a:xfrm>
          <a:prstGeom prst="line"/>
          <a:ln w="12700">
            <a:prstDash val="dash"/>
          </a:ln>
        </p:spPr>
        <p:style>
          <a:lnRef idx="1">
            <a:srgbClr val="808080"/>
          </a:lnRef>
          <a:fillRef idx="0"/>
          <a:effectRef idx="0"/>
          <a:fontRef idx="none"/>
        </p:style>
      </p:cxnSp>
      <p:sp>
        <p:nvSpPr>
          <p:cNvPr id="13" name=""/>
          <p:cNvSpPr/>
          <p:nvPr/>
        </p:nvSpPr>
        <p:spPr>
          <a:xfrm>
            <a:off x="863600" y="508000"/>
            <a:ext cx="787400" cy="431800"/>
          </a:xfrm>
          <a:prstGeom prst="roundRect">
            <a:avLst>
              <a:gd name="adj" fmla="val 20588"/>
            </a:avLst>
          </a:prstGeom>
          <a:solidFill>
            <a:srgbClr val="A1CFA9"/>
          </a:solidFill>
          <a:ln w="12700">
            <a:prstDash val="solid"/>
          </a:ln>
        </p:spPr>
        <p:style>
          <a:lnRef idx="1">
            <a:srgbClr val="FFFFFF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Client</a:t>
            </a:r>
          </a:p>
        </p:txBody>
      </p:sp>
      <p:sp>
        <p:nvSpPr>
          <p:cNvPr id="14" name=""/>
          <p:cNvSpPr/>
          <p:nvPr/>
        </p:nvSpPr>
        <p:spPr>
          <a:xfrm>
            <a:off x="2476500" y="508000"/>
            <a:ext cx="863600" cy="431800"/>
          </a:xfrm>
          <a:prstGeom prst="roundRect">
            <a:avLst>
              <a:gd name="adj" fmla="val 20588"/>
            </a:avLst>
          </a:prstGeom>
          <a:solidFill>
            <a:srgbClr val="A1CFA9"/>
          </a:solidFill>
          <a:ln w="12700">
            <a:prstDash val="solid"/>
          </a:ln>
        </p:spPr>
        <p:style>
          <a:lnRef idx="1">
            <a:srgbClr val="FFFFFF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Server</a:t>
            </a:r>
          </a:p>
        </p:txBody>
      </p:sp>
      <p:sp>
        <p:nvSpPr>
          <p:cNvPr id="15" name=""/>
          <p:cNvSpPr/>
          <p:nvPr/>
        </p:nvSpPr>
        <p:spPr>
          <a:xfrm>
            <a:off x="4038600" y="508000"/>
            <a:ext cx="1066800" cy="431800"/>
          </a:xfrm>
          <a:prstGeom prst="roundRect">
            <a:avLst>
              <a:gd name="adj" fmla="val 20588"/>
            </a:avLst>
          </a:prstGeom>
          <a:solidFill>
            <a:srgbClr val="A1CFA9"/>
          </a:solidFill>
          <a:ln w="12700">
            <a:prstDash val="solid"/>
          </a:ln>
        </p:spPr>
        <p:style>
          <a:lnRef idx="1">
            <a:srgbClr val="FFFFFF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Backend</a:t>
            </a:r>
          </a:p>
        </p:txBody>
      </p:sp>
      <p:sp>
        <p:nvSpPr>
          <p:cNvPr id="16" name=""/>
          <p:cNvSpPr/>
          <p:nvPr/>
        </p:nvSpPr>
        <p:spPr>
          <a:xfrm>
            <a:off x="737692" y="977900"/>
            <a:ext cx="296265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 b="1">
                <a:latin typeface="Nimbus Sans"/>
              </a:rPr>
              <a:t>Hit</a:t>
            </a:r>
          </a:p>
        </p:txBody>
      </p:sp>
      <p:cxnSp>
        <p:nvCxnSpPr>
          <p:cNvPr id="17" name=""/>
          <p:cNvCxnSpPr/>
          <p:nvPr/>
        </p:nvCxnSpPr>
        <p:spPr>
          <a:xfrm>
            <a:off x="622300" y="1219200"/>
            <a:ext cx="628650" cy="0"/>
          </a:xfrm>
          <a:prstGeom prst="line"/>
          <a:ln w="254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8" name=""/>
          <p:cNvSpPr/>
          <p:nvPr/>
        </p:nvSpPr>
        <p:spPr>
          <a:xfrm>
            <a:off x="712289" y="1390650"/>
            <a:ext cx="1090020" cy="546100"/>
          </a:xfrm>
          <a:prstGeom prst="roundRect">
            <a:avLst>
              <a:gd name="adj" fmla="val 16279"/>
            </a:avLst>
          </a:prstGeom>
          <a:solidFill>
            <a:srgbClr val="E8CCB4"/>
          </a:solidFill>
          <a:ln w="38100" cmpd="dbl">
            <a:prstDash val="solid"/>
          </a:ln>
        </p:spPr>
        <p:style>
          <a:lnRef idx="1">
            <a:srgbClr val="A58458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Generate</a:t>
            </a:r>
          </a:p>
          <a:p>
            <a:pPr algn="ctr" marL="0" marR="0" latinLnBrk="0"/>
            <a:r>
              <a:rPr dirty="0" sz="1600" err="1" lang="en-en">
                <a:latin typeface="Nimbus Sans"/>
              </a:rPr>
              <a:t>request</a:t>
            </a:r>
          </a:p>
        </p:txBody>
      </p:sp>
      <p:sp>
        <p:nvSpPr>
          <p:cNvPr id="19" name=""/>
          <p:cNvSpPr/>
          <p:nvPr/>
        </p:nvSpPr>
        <p:spPr>
          <a:xfrm>
            <a:off x="1644116" y="1993900"/>
            <a:ext cx="78211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Request</a:t>
            </a:r>
          </a:p>
        </p:txBody>
      </p:sp>
      <p:cxnSp>
        <p:nvCxnSpPr>
          <p:cNvPr id="20" name=""/>
          <p:cNvCxnSpPr/>
          <p:nvPr/>
        </p:nvCxnSpPr>
        <p:spPr>
          <a:xfrm>
            <a:off x="1263650" y="2241550"/>
            <a:ext cx="1638300" cy="0"/>
          </a:xfrm>
          <a:prstGeom prst="line"/>
          <a:ln w="38100" cmpd="dbl">
            <a:prstDash val="solid"/>
            <a:tailEnd type="triangle" w="lg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1" name=""/>
          <p:cNvSpPr/>
          <p:nvPr/>
        </p:nvSpPr>
        <p:spPr>
          <a:xfrm>
            <a:off x="2243462" y="2393950"/>
            <a:ext cx="1329675" cy="317500"/>
          </a:xfrm>
          <a:prstGeom prst="roundRect">
            <a:avLst>
              <a:gd name="adj" fmla="val 28000"/>
            </a:avLst>
          </a:prstGeom>
          <a:solidFill>
            <a:srgbClr val="E8CCB4"/>
          </a:solidFill>
          <a:ln w="12700">
            <a:prstDash val="solid"/>
          </a:ln>
        </p:spPr>
        <p:style>
          <a:lnRef idx="1">
            <a:srgbClr val="A58458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Check cache</a:t>
            </a:r>
          </a:p>
        </p:txBody>
      </p:sp>
      <p:sp>
        <p:nvSpPr>
          <p:cNvPr id="22" name=""/>
          <p:cNvSpPr/>
          <p:nvPr/>
        </p:nvSpPr>
        <p:spPr>
          <a:xfrm>
            <a:off x="2270912" y="2781300"/>
            <a:ext cx="2758287" cy="1917700"/>
          </a:xfrm>
          <a:prstGeom prst="roundRect">
            <a:avLst>
              <a:gd name="adj" fmla="val 4635"/>
            </a:avLst>
          </a:prstGeom>
          <a:solidFill>
            <a:srgbClr val="FFFFFF"/>
          </a:solidFill>
          <a:ln w="25400">
            <a:prstDash val="solid"/>
          </a:ln>
        </p:spPr>
        <p:style>
          <a:lnRef idx="1">
            <a:srgbClr val="A1CFA9"/>
          </a:lnRef>
          <a:fillRef idx="0"/>
          <a:effectRef idx="0"/>
          <a:fontRef idx="none"/>
        </p:style>
      </p:sp>
      <p:cxnSp>
        <p:nvCxnSpPr>
          <p:cNvPr id="23" name=""/>
          <p:cNvCxnSpPr/>
          <p:nvPr/>
        </p:nvCxnSpPr>
        <p:spPr>
          <a:xfrm>
            <a:off x="2908300" y="2774950"/>
            <a:ext cx="0" cy="69850"/>
          </a:xfrm>
          <a:prstGeom prst="line"/>
          <a:ln w="12700">
            <a:prstDash val="dash"/>
          </a:ln>
        </p:spPr>
        <p:style>
          <a:lnRef idx="1">
            <a:srgbClr val="808080"/>
          </a:lnRef>
          <a:fillRef idx="0"/>
          <a:effectRef idx="0"/>
          <a:fontRef idx="none"/>
        </p:style>
      </p:cxnSp>
      <p:cxnSp>
        <p:nvCxnSpPr>
          <p:cNvPr id="24" name=""/>
          <p:cNvCxnSpPr/>
          <p:nvPr/>
        </p:nvCxnSpPr>
        <p:spPr>
          <a:xfrm>
            <a:off x="2908300" y="3048000"/>
            <a:ext cx="0" cy="793750"/>
          </a:xfrm>
          <a:prstGeom prst="line"/>
          <a:ln w="12700">
            <a:prstDash val="dash"/>
          </a:ln>
        </p:spPr>
        <p:style>
          <a:lnRef idx="1">
            <a:srgbClr val="808080"/>
          </a:lnRef>
          <a:fillRef idx="0"/>
          <a:effectRef idx="0"/>
          <a:fontRef idx="none"/>
        </p:style>
      </p:cxnSp>
      <p:cxnSp>
        <p:nvCxnSpPr>
          <p:cNvPr id="25" name=""/>
          <p:cNvCxnSpPr/>
          <p:nvPr/>
        </p:nvCxnSpPr>
        <p:spPr>
          <a:xfrm>
            <a:off x="4572000" y="2774950"/>
            <a:ext cx="0" cy="1066800"/>
          </a:xfrm>
          <a:prstGeom prst="line"/>
          <a:ln w="12700">
            <a:prstDash val="dash"/>
          </a:ln>
        </p:spPr>
        <p:style>
          <a:lnRef idx="1">
            <a:srgbClr val="808080"/>
          </a:lnRef>
          <a:fillRef idx="0"/>
          <a:effectRef idx="0"/>
          <a:fontRef idx="none"/>
        </p:style>
      </p:cxnSp>
      <p:sp>
        <p:nvSpPr>
          <p:cNvPr id="26" name=""/>
          <p:cNvSpPr/>
          <p:nvPr/>
        </p:nvSpPr>
        <p:spPr>
          <a:xfrm>
            <a:off x="3403168" y="3086100"/>
            <a:ext cx="578713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Query</a:t>
            </a:r>
          </a:p>
        </p:txBody>
      </p:sp>
      <p:cxnSp>
        <p:nvCxnSpPr>
          <p:cNvPr id="27" name=""/>
          <p:cNvCxnSpPr/>
          <p:nvPr/>
        </p:nvCxnSpPr>
        <p:spPr>
          <a:xfrm>
            <a:off x="2914650" y="3321050"/>
            <a:ext cx="1651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8" name=""/>
          <p:cNvSpPr/>
          <p:nvPr/>
        </p:nvSpPr>
        <p:spPr>
          <a:xfrm>
            <a:off x="3317671" y="3454400"/>
            <a:ext cx="94020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Response</a:t>
            </a:r>
          </a:p>
        </p:txBody>
      </p:sp>
      <p:cxnSp>
        <p:nvCxnSpPr>
          <p:cNvPr id="29" name=""/>
          <p:cNvCxnSpPr/>
          <p:nvPr/>
        </p:nvCxnSpPr>
        <p:spPr>
          <a:xfrm flipH="1">
            <a:off x="2914650" y="3689350"/>
            <a:ext cx="1651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30" name=""/>
          <p:cNvCxnSpPr/>
          <p:nvPr/>
        </p:nvCxnSpPr>
        <p:spPr>
          <a:xfrm>
            <a:off x="2908300" y="3816350"/>
            <a:ext cx="0" cy="69850"/>
          </a:xfrm>
          <a:prstGeom prst="line"/>
          <a:ln w="12700">
            <a:prstDash val="dash"/>
          </a:ln>
        </p:spPr>
        <p:style>
          <a:lnRef idx="1">
            <a:srgbClr val="808080"/>
          </a:lnRef>
          <a:fillRef idx="0"/>
          <a:effectRef idx="0"/>
          <a:fontRef idx="none"/>
        </p:style>
      </p:cxnSp>
      <p:cxnSp>
        <p:nvCxnSpPr>
          <p:cNvPr id="31" name=""/>
          <p:cNvCxnSpPr/>
          <p:nvPr/>
        </p:nvCxnSpPr>
        <p:spPr>
          <a:xfrm>
            <a:off x="2908300" y="4089400"/>
            <a:ext cx="0" cy="628650"/>
          </a:xfrm>
          <a:prstGeom prst="line"/>
          <a:ln w="12700">
            <a:prstDash val="dash"/>
          </a:ln>
        </p:spPr>
        <p:style>
          <a:lnRef idx="1">
            <a:srgbClr val="808080"/>
          </a:lnRef>
          <a:fillRef idx="0"/>
          <a:effectRef idx="0"/>
          <a:fontRef idx="none"/>
        </p:style>
      </p:cxnSp>
      <p:cxnSp>
        <p:nvCxnSpPr>
          <p:cNvPr id="32" name=""/>
          <p:cNvCxnSpPr/>
          <p:nvPr/>
        </p:nvCxnSpPr>
        <p:spPr>
          <a:xfrm>
            <a:off x="4572000" y="3816350"/>
            <a:ext cx="0" cy="901700"/>
          </a:xfrm>
          <a:prstGeom prst="line"/>
          <a:ln w="12700">
            <a:prstDash val="dash"/>
          </a:ln>
        </p:spPr>
        <p:style>
          <a:lnRef idx="1">
            <a:srgbClr val="808080"/>
          </a:lnRef>
          <a:fillRef idx="0"/>
          <a:effectRef idx="0"/>
          <a:fontRef idx="none"/>
        </p:style>
      </p:cxnSp>
      <p:sp>
        <p:nvSpPr>
          <p:cNvPr id="33" name=""/>
          <p:cNvSpPr/>
          <p:nvPr/>
        </p:nvSpPr>
        <p:spPr>
          <a:xfrm>
            <a:off x="2321712" y="4127500"/>
            <a:ext cx="567537" cy="492759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r" marL="0" marR="0" latinLnBrk="0"/>
            <a:r>
              <a:rPr dirty="0" sz="1600" err="1" lang="en-en" i="1">
                <a:solidFill>
                  <a:srgbClr val="808080"/>
                </a:solidFill>
                <a:latin typeface="Nimbus Sans"/>
              </a:rPr>
              <a:t>Read</a:t>
            </a:r>
          </a:p>
          <a:p>
            <a:pPr algn="r" marL="0" marR="0" latinLnBrk="0"/>
            <a:r>
              <a:rPr dirty="0" sz="1600" err="1" lang="en-en" i="1">
                <a:solidFill>
                  <a:srgbClr val="808080"/>
                </a:solidFill>
                <a:latin typeface="Nimbus Sans"/>
              </a:rPr>
              <a:t>cache</a:t>
            </a:r>
          </a:p>
        </p:txBody>
      </p:sp>
      <p:sp>
        <p:nvSpPr>
          <p:cNvPr id="34" name=""/>
          <p:cNvSpPr/>
          <p:nvPr/>
        </p:nvSpPr>
        <p:spPr>
          <a:xfrm>
            <a:off x="2914650" y="4113530"/>
            <a:ext cx="622300" cy="444500"/>
          </a:xfrm>
          <a:custGeom>
            <a:pathLst>
              <a:path w="622300" h="444500">
                <a:moveTo>
                  <a:pt x="0" y="0"/>
                </a:moveTo>
                <a:cubicBezTo>
                  <a:pt x="343686" y="0"/>
                  <a:pt x="622300" y="99504"/>
                  <a:pt x="622300" y="222250"/>
                </a:cubicBezTo>
                <a:cubicBezTo>
                  <a:pt x="622300" y="344995"/>
                  <a:pt x="343686" y="444500"/>
                  <a:pt x="0" y="444500"/>
                </a:cubicBezTo>
              </a:path>
            </a:pathLst>
          </a:custGeom>
          <a:noFill/>
          <a:ln w="12700">
            <a:prstDash val="solid"/>
            <a:tailEnd type="triangle" w="lg" len="lg"/>
          </a:ln>
        </p:spPr>
        <p:style>
          <a:lnRef idx="1">
            <a:srgbClr val="808080"/>
          </a:lnRef>
          <a:fillRef idx="0"/>
          <a:effectRef idx="0"/>
          <a:fontRef idx="none"/>
        </p:style>
      </p:sp>
      <p:cxnSp>
        <p:nvCxnSpPr>
          <p:cNvPr id="35" name=""/>
          <p:cNvCxnSpPr/>
          <p:nvPr/>
        </p:nvCxnSpPr>
        <p:spPr>
          <a:xfrm>
            <a:off x="2270912" y="3822700"/>
            <a:ext cx="2758287" cy="0"/>
          </a:xfrm>
          <a:prstGeom prst="line"/>
          <a:ln w="25400">
            <a:prstDash val="dot"/>
          </a:ln>
        </p:spPr>
        <p:style>
          <a:lnRef idx="1">
            <a:srgbClr val="A1CFA9"/>
          </a:lnRef>
          <a:fillRef idx="0"/>
          <a:effectRef idx="0"/>
          <a:fontRef idx="none"/>
        </p:style>
      </p:cxnSp>
      <p:sp>
        <p:nvSpPr>
          <p:cNvPr id="36" name=""/>
          <p:cNvSpPr/>
          <p:nvPr/>
        </p:nvSpPr>
        <p:spPr>
          <a:xfrm>
            <a:off x="2283612" y="2794000"/>
            <a:ext cx="427308" cy="234950"/>
          </a:xfrm>
          <a:custGeom>
            <a:pathLst>
              <a:path w="427308" h="234950">
                <a:moveTo>
                  <a:pt x="0" y="234950"/>
                </a:moveTo>
                <a:lnTo>
                  <a:pt x="0" y="88900"/>
                </a:lnTo>
                <a:cubicBezTo>
                  <a:pt x="0" y="39801"/>
                  <a:pt x="39801" y="0"/>
                  <a:pt x="88900" y="0"/>
                </a:cubicBezTo>
                <a:lnTo>
                  <a:pt x="427308" y="0"/>
                </a:lnTo>
                <a:lnTo>
                  <a:pt x="427308" y="107950"/>
                </a:lnTo>
                <a:cubicBezTo>
                  <a:pt x="427308" y="178090"/>
                  <a:pt x="370448" y="234950"/>
                  <a:pt x="300308" y="234950"/>
                </a:cubicBezTo>
                <a:lnTo>
                  <a:pt x="0" y="234950"/>
                </a:lnTo>
                <a:close/>
              </a:path>
            </a:pathLst>
          </a:custGeom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7" name=""/>
          <p:cNvSpPr/>
          <p:nvPr/>
        </p:nvSpPr>
        <p:spPr>
          <a:xfrm>
            <a:off x="2283612" y="2794000"/>
            <a:ext cx="427308" cy="234950"/>
          </a:xfrm>
          <a:custGeom>
            <a:pathLst>
              <a:path w="427308" h="234950">
                <a:moveTo>
                  <a:pt x="427308" y="0"/>
                </a:moveTo>
                <a:lnTo>
                  <a:pt x="427308" y="107950"/>
                </a:lnTo>
                <a:cubicBezTo>
                  <a:pt x="427308" y="178090"/>
                  <a:pt x="370448" y="234950"/>
                  <a:pt x="300308" y="234950"/>
                </a:cubicBezTo>
                <a:lnTo>
                  <a:pt x="0" y="234950"/>
                </a:lnTo>
              </a:path>
            </a:pathLst>
          </a:custGeom>
          <a:noFill/>
          <a:ln w="12700">
            <a:prstDash val="solid"/>
          </a:ln>
        </p:spPr>
        <p:style>
          <a:lnRef idx="1">
            <a:srgbClr val="A1CFA9"/>
          </a:lnRef>
          <a:fillRef idx="0"/>
          <a:effectRef idx="0"/>
          <a:fontRef idx="none"/>
        </p:style>
      </p:sp>
      <p:sp>
        <p:nvSpPr>
          <p:cNvPr id="38" name=""/>
          <p:cNvSpPr/>
          <p:nvPr/>
        </p:nvSpPr>
        <p:spPr>
          <a:xfrm>
            <a:off x="2330382" y="2832100"/>
            <a:ext cx="335914" cy="1524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000" err="1" lang="en-en" b="1">
                <a:latin typeface="Nimbus Sans"/>
              </a:rPr>
              <a:t>Alt#1</a:t>
            </a:r>
          </a:p>
        </p:txBody>
      </p:sp>
      <p:sp>
        <p:nvSpPr>
          <p:cNvPr id="39" name=""/>
          <p:cNvSpPr/>
          <p:nvPr/>
        </p:nvSpPr>
        <p:spPr>
          <a:xfrm>
            <a:off x="2729970" y="2832100"/>
            <a:ext cx="1041603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marL="0" marR="0" latinLnBrk="0"/>
            <a:r>
              <a:rPr dirty="0" sz="1600" err="1" lang="en-en">
                <a:latin typeface="Nimbus Sans"/>
              </a:rPr>
              <a:t>cache miss</a:t>
            </a:r>
          </a:p>
        </p:txBody>
      </p:sp>
      <p:sp>
        <p:nvSpPr>
          <p:cNvPr id="40" name=""/>
          <p:cNvSpPr/>
          <p:nvPr/>
        </p:nvSpPr>
        <p:spPr>
          <a:xfrm>
            <a:off x="2283612" y="3835400"/>
            <a:ext cx="427308" cy="234950"/>
          </a:xfrm>
          <a:custGeom>
            <a:pathLst>
              <a:path w="427308" h="234950">
                <a:moveTo>
                  <a:pt x="0" y="234950"/>
                </a:moveTo>
                <a:lnTo>
                  <a:pt x="0" y="0"/>
                </a:lnTo>
                <a:lnTo>
                  <a:pt x="427308" y="0"/>
                </a:lnTo>
                <a:lnTo>
                  <a:pt x="427308" y="107950"/>
                </a:lnTo>
                <a:cubicBezTo>
                  <a:pt x="427308" y="178090"/>
                  <a:pt x="370448" y="234950"/>
                  <a:pt x="300308" y="234950"/>
                </a:cubicBezTo>
                <a:lnTo>
                  <a:pt x="0" y="234950"/>
                </a:lnTo>
                <a:close/>
              </a:path>
            </a:pathLst>
          </a:custGeom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41" name=""/>
          <p:cNvSpPr/>
          <p:nvPr/>
        </p:nvSpPr>
        <p:spPr>
          <a:xfrm>
            <a:off x="2283612" y="3835400"/>
            <a:ext cx="427308" cy="234950"/>
          </a:xfrm>
          <a:custGeom>
            <a:pathLst>
              <a:path w="427308" h="234950">
                <a:moveTo>
                  <a:pt x="427308" y="0"/>
                </a:moveTo>
                <a:lnTo>
                  <a:pt x="427308" y="107950"/>
                </a:lnTo>
                <a:cubicBezTo>
                  <a:pt x="427308" y="178090"/>
                  <a:pt x="370448" y="234950"/>
                  <a:pt x="300308" y="234950"/>
                </a:cubicBezTo>
                <a:lnTo>
                  <a:pt x="0" y="234950"/>
                </a:lnTo>
              </a:path>
            </a:pathLst>
          </a:custGeom>
          <a:noFill/>
          <a:ln w="12700">
            <a:prstDash val="solid"/>
          </a:ln>
        </p:spPr>
        <p:style>
          <a:lnRef idx="1">
            <a:srgbClr val="A1CFA9"/>
          </a:lnRef>
          <a:fillRef idx="0"/>
          <a:effectRef idx="0"/>
          <a:fontRef idx="none"/>
        </p:style>
      </p:sp>
      <p:sp>
        <p:nvSpPr>
          <p:cNvPr id="42" name=""/>
          <p:cNvSpPr/>
          <p:nvPr/>
        </p:nvSpPr>
        <p:spPr>
          <a:xfrm>
            <a:off x="2330382" y="3873500"/>
            <a:ext cx="335914" cy="1524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000" err="1" lang="en-en" b="1">
                <a:latin typeface="Nimbus Sans"/>
              </a:rPr>
              <a:t>Alt#2</a:t>
            </a:r>
          </a:p>
        </p:txBody>
      </p:sp>
      <p:sp>
        <p:nvSpPr>
          <p:cNvPr id="43" name=""/>
          <p:cNvSpPr/>
          <p:nvPr/>
        </p:nvSpPr>
        <p:spPr>
          <a:xfrm>
            <a:off x="2729970" y="3873500"/>
            <a:ext cx="83860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marL="0" marR="0" latinLnBrk="0"/>
            <a:r>
              <a:rPr dirty="0" sz="1600" err="1" lang="en-en">
                <a:latin typeface="Nimbus Sans"/>
              </a:rPr>
              <a:t>cache hit</a:t>
            </a:r>
          </a:p>
        </p:txBody>
      </p:sp>
      <p:sp>
        <p:nvSpPr>
          <p:cNvPr id="44" name=""/>
          <p:cNvSpPr/>
          <p:nvPr/>
        </p:nvSpPr>
        <p:spPr>
          <a:xfrm>
            <a:off x="1858035" y="4749800"/>
            <a:ext cx="544779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Reply</a:t>
            </a:r>
          </a:p>
        </p:txBody>
      </p:sp>
      <p:cxnSp>
        <p:nvCxnSpPr>
          <p:cNvPr id="45" name=""/>
          <p:cNvCxnSpPr/>
          <p:nvPr/>
        </p:nvCxnSpPr>
        <p:spPr>
          <a:xfrm flipH="1">
            <a:off x="1263650" y="4997450"/>
            <a:ext cx="1638300" cy="0"/>
          </a:xfrm>
          <a:prstGeom prst="line"/>
          <a:ln w="38100" cmpd="dbl">
            <a:prstDash val="solid"/>
            <a:tailEnd type="triangle" w="lg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46" name=""/>
          <p:cNvSpPr/>
          <p:nvPr/>
        </p:nvSpPr>
        <p:spPr>
          <a:xfrm>
            <a:off x="2522169" y="5130800"/>
            <a:ext cx="759561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All done</a:t>
            </a:r>
          </a:p>
        </p:txBody>
      </p:sp>
      <p:cxnSp>
        <p:nvCxnSpPr>
          <p:cNvPr id="47" name=""/>
          <p:cNvCxnSpPr/>
          <p:nvPr/>
        </p:nvCxnSpPr>
        <p:spPr>
          <a:xfrm>
            <a:off x="685800" y="5245100"/>
            <a:ext cx="1823669" cy="0"/>
          </a:xfrm>
          <a:prstGeom prst="line"/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8" name=""/>
          <p:cNvCxnSpPr/>
          <p:nvPr/>
        </p:nvCxnSpPr>
        <p:spPr>
          <a:xfrm>
            <a:off x="3294430" y="5245100"/>
            <a:ext cx="1823669" cy="0"/>
          </a:xfrm>
          <a:prstGeom prst="line"/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